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61" r:id="rId1"/>
  </p:sldMasterIdLst>
  <p:notesMasterIdLst>
    <p:notesMasterId r:id="rId9"/>
  </p:notesMasterIdLst>
  <p:sldIdLst>
    <p:sldId id="279" r:id="rId2"/>
    <p:sldId id="283" r:id="rId3"/>
    <p:sldId id="281" r:id="rId4"/>
    <p:sldId id="282" r:id="rId5"/>
    <p:sldId id="295" r:id="rId6"/>
    <p:sldId id="284" r:id="rId7"/>
    <p:sldId id="285" r:id="rId8"/>
  </p:sldIdLst>
  <p:sldSz cx="13004800" cy="9753600"/>
  <p:notesSz cx="7559675" cy="106918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267" y="67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0318E4-F6AA-4617-8510-E79F96352EDC}" type="datetimeFigureOut">
              <a:rPr lang="de-DE" smtClean="0"/>
              <a:t>20.05.2020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801688"/>
            <a:ext cx="5346700" cy="4010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55650" y="5078413"/>
            <a:ext cx="6048375" cy="48117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2D7007-0E87-4200-B11A-6D03063F6EF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3703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2D7007-0E87-4200-B11A-6D03063F6EFA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29228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2D7007-0E87-4200-B11A-6D03063F6EFA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29228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2D7007-0E87-4200-B11A-6D03063F6EFA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29228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2D7007-0E87-4200-B11A-6D03063F6EFA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29228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2D7007-0E87-4200-B11A-6D03063F6EFA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29228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2D7007-0E87-4200-B11A-6D03063F6EFA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29228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541800" y="214560"/>
            <a:ext cx="8669520" cy="8056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1347840" y="3251160"/>
            <a:ext cx="10464480" cy="2453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4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1347840" y="5937480"/>
            <a:ext cx="10464480" cy="2453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4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541800" y="214560"/>
            <a:ext cx="8669520" cy="8056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1347840" y="3251160"/>
            <a:ext cx="5106600" cy="2453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4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6710040" y="3251160"/>
            <a:ext cx="5106600" cy="2453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4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 type="body"/>
          </p:nvPr>
        </p:nvSpPr>
        <p:spPr>
          <a:xfrm>
            <a:off x="6710040" y="5937480"/>
            <a:ext cx="5106600" cy="2453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4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 type="body"/>
          </p:nvPr>
        </p:nvSpPr>
        <p:spPr>
          <a:xfrm>
            <a:off x="1347840" y="5937480"/>
            <a:ext cx="5106600" cy="2453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4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541800" y="214560"/>
            <a:ext cx="8669520" cy="8056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1347840" y="3251160"/>
            <a:ext cx="3369240" cy="2453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4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4885920" y="3251160"/>
            <a:ext cx="3369240" cy="2453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4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 type="body"/>
          </p:nvPr>
        </p:nvSpPr>
        <p:spPr>
          <a:xfrm>
            <a:off x="8424000" y="3251160"/>
            <a:ext cx="3369240" cy="2453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4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 type="body"/>
          </p:nvPr>
        </p:nvSpPr>
        <p:spPr>
          <a:xfrm>
            <a:off x="8424000" y="5937480"/>
            <a:ext cx="3369240" cy="2453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4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82" name="PlaceHolder 6"/>
          <p:cNvSpPr>
            <a:spLocks noGrp="1"/>
          </p:cNvSpPr>
          <p:nvPr>
            <p:ph type="body"/>
          </p:nvPr>
        </p:nvSpPr>
        <p:spPr>
          <a:xfrm>
            <a:off x="4885920" y="5937480"/>
            <a:ext cx="3369240" cy="2453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4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83" name="PlaceHolder 7"/>
          <p:cNvSpPr>
            <a:spLocks noGrp="1"/>
          </p:cNvSpPr>
          <p:nvPr>
            <p:ph type="body"/>
          </p:nvPr>
        </p:nvSpPr>
        <p:spPr>
          <a:xfrm>
            <a:off x="1347840" y="5937480"/>
            <a:ext cx="3369240" cy="2453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4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541800" y="214560"/>
            <a:ext cx="8669520" cy="8056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subTitle"/>
          </p:nvPr>
        </p:nvSpPr>
        <p:spPr>
          <a:xfrm>
            <a:off x="1347840" y="3251160"/>
            <a:ext cx="10464480" cy="514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de-D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541800" y="214560"/>
            <a:ext cx="8669520" cy="8056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1347840" y="3251160"/>
            <a:ext cx="10464480" cy="514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4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541800" y="214560"/>
            <a:ext cx="8669520" cy="8056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1347840" y="3251160"/>
            <a:ext cx="5106600" cy="514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4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6710040" y="3251160"/>
            <a:ext cx="5106600" cy="514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4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541800" y="214560"/>
            <a:ext cx="8669520" cy="8056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subTitle"/>
          </p:nvPr>
        </p:nvSpPr>
        <p:spPr>
          <a:xfrm>
            <a:off x="541800" y="214560"/>
            <a:ext cx="8669520" cy="3736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de-D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541800" y="214560"/>
            <a:ext cx="8669520" cy="8056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1347840" y="3251160"/>
            <a:ext cx="5106600" cy="2453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4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1347840" y="5937480"/>
            <a:ext cx="5106600" cy="2453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4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6710040" y="3251160"/>
            <a:ext cx="5106600" cy="514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4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541800" y="214560"/>
            <a:ext cx="8669520" cy="8056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1347840" y="3251160"/>
            <a:ext cx="5106600" cy="514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4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6710040" y="3251160"/>
            <a:ext cx="5106600" cy="2453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4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6710040" y="5937480"/>
            <a:ext cx="5106600" cy="2453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4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541800" y="214560"/>
            <a:ext cx="8669520" cy="8056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1347840" y="3251160"/>
            <a:ext cx="5106600" cy="2453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4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6710040" y="3251160"/>
            <a:ext cx="5106600" cy="2453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4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1347840" y="5937480"/>
            <a:ext cx="10464480" cy="2453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4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Bild"/>
          <p:cNvPicPr/>
          <p:nvPr/>
        </p:nvPicPr>
        <p:blipFill>
          <a:blip r:embed="rId14"/>
          <a:stretch/>
        </p:blipFill>
        <p:spPr>
          <a:xfrm>
            <a:off x="-84240" y="-2520"/>
            <a:ext cx="13096080" cy="2676600"/>
          </a:xfrm>
          <a:prstGeom prst="rect">
            <a:avLst/>
          </a:prstGeom>
          <a:ln w="12600">
            <a:noFill/>
          </a:ln>
        </p:spPr>
      </p:pic>
      <p:pic>
        <p:nvPicPr>
          <p:cNvPr id="44" name="Bild"/>
          <p:cNvPicPr/>
          <p:nvPr/>
        </p:nvPicPr>
        <p:blipFill>
          <a:blip r:embed="rId15"/>
          <a:stretch/>
        </p:blipFill>
        <p:spPr>
          <a:xfrm>
            <a:off x="10082880" y="7732800"/>
            <a:ext cx="2922480" cy="2012760"/>
          </a:xfrm>
          <a:prstGeom prst="rect">
            <a:avLst/>
          </a:prstGeom>
          <a:ln w="12600">
            <a:noFill/>
          </a:ln>
        </p:spPr>
      </p:pic>
      <p:sp>
        <p:nvSpPr>
          <p:cNvPr id="45" name="PlaceHolder 1"/>
          <p:cNvSpPr>
            <a:spLocks noGrp="1"/>
          </p:cNvSpPr>
          <p:nvPr>
            <p:ph type="sldNum"/>
          </p:nvPr>
        </p:nvSpPr>
        <p:spPr>
          <a:xfrm>
            <a:off x="1141200" y="9291240"/>
            <a:ext cx="217800" cy="27252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1347840" y="3251160"/>
            <a:ext cx="10464480" cy="5142960"/>
          </a:xfrm>
          <a:prstGeom prst="rect">
            <a:avLst/>
          </a:prstGeom>
        </p:spPr>
        <p:txBody>
          <a:bodyPr lIns="65160" tIns="65160" rIns="65160" bIns="65160"/>
          <a:lstStyle/>
          <a:p>
            <a:pPr marL="402120" indent="-401760">
              <a:lnSpc>
                <a:spcPct val="100000"/>
              </a:lnSpc>
              <a:spcBef>
                <a:spcPts val="1001"/>
              </a:spcBef>
              <a:buClr>
                <a:srgbClr val="000000"/>
              </a:buClr>
              <a:buFont typeface="StarSymbol"/>
              <a:buAutoNum type="arabicPeriod"/>
            </a:pPr>
            <a:r>
              <a:rPr lang="de-DE" sz="4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Textebene 1</a:t>
            </a:r>
            <a:endParaRPr lang="de-DE" sz="4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  <a:p>
            <a:pPr marL="974160" lvl="1" indent="-685080">
              <a:lnSpc>
                <a:spcPct val="100000"/>
              </a:lnSpc>
              <a:spcBef>
                <a:spcPts val="1001"/>
              </a:spcBef>
              <a:buClr>
                <a:srgbClr val="000000"/>
              </a:buClr>
              <a:buFont typeface="StarSymbol"/>
              <a:buAutoNum type="arabicPeriod"/>
            </a:pPr>
            <a:r>
              <a:rPr lang="de-DE" sz="4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Textebene 2</a:t>
            </a:r>
            <a:endParaRPr lang="de-DE" sz="4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  <a:p>
            <a:pPr marL="1269360" lvl="2" indent="-685080">
              <a:lnSpc>
                <a:spcPct val="100000"/>
              </a:lnSpc>
              <a:spcBef>
                <a:spcPts val="1001"/>
              </a:spcBef>
              <a:buClr>
                <a:srgbClr val="000000"/>
              </a:buClr>
              <a:buFont typeface="StarSymbol"/>
              <a:buAutoNum type="arabicPeriod"/>
            </a:pPr>
            <a:r>
              <a:rPr lang="de-DE" sz="4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Textebene 3</a:t>
            </a:r>
            <a:endParaRPr lang="de-DE" sz="4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  <a:p>
            <a:pPr marL="1586880" lvl="3" indent="-707040">
              <a:lnSpc>
                <a:spcPct val="100000"/>
              </a:lnSpc>
              <a:spcBef>
                <a:spcPts val="1001"/>
              </a:spcBef>
              <a:buClr>
                <a:srgbClr val="000000"/>
              </a:buClr>
              <a:buFont typeface="StarSymbol"/>
              <a:buAutoNum type="arabicPeriod"/>
            </a:pPr>
            <a:r>
              <a:rPr lang="de-DE" sz="4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Textebene 4</a:t>
            </a:r>
            <a:endParaRPr lang="de-DE" sz="4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  <a:p>
            <a:pPr marL="1888200" lvl="4" indent="-703440">
              <a:lnSpc>
                <a:spcPct val="100000"/>
              </a:lnSpc>
              <a:spcBef>
                <a:spcPts val="1001"/>
              </a:spcBef>
              <a:buClr>
                <a:srgbClr val="000000"/>
              </a:buClr>
              <a:buFont typeface="StarSymbol"/>
              <a:buAutoNum type="arabicPeriod"/>
            </a:pPr>
            <a:r>
              <a:rPr lang="de-DE" sz="4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Textebene 5</a:t>
            </a:r>
            <a:endParaRPr lang="de-DE" sz="4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47" name="PlaceHolder 3"/>
          <p:cNvSpPr>
            <a:spLocks noGrp="1"/>
          </p:cNvSpPr>
          <p:nvPr>
            <p:ph type="title"/>
          </p:nvPr>
        </p:nvSpPr>
        <p:spPr>
          <a:xfrm>
            <a:off x="541800" y="214560"/>
            <a:ext cx="8669520" cy="8056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de-DE" sz="42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Titeltext</a:t>
            </a:r>
            <a:endParaRPr lang="de-DE" sz="4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sldNum="0" hdr="0" ftr="0"/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Shape 1"/>
          <p:cNvSpPr txBox="1"/>
          <p:nvPr/>
        </p:nvSpPr>
        <p:spPr>
          <a:xfrm>
            <a:off x="891792" y="2572544"/>
            <a:ext cx="10464480" cy="4176464"/>
          </a:xfrm>
          <a:prstGeom prst="rect">
            <a:avLst/>
          </a:prstGeom>
          <a:noFill/>
          <a:ln w="12600">
            <a:noFill/>
          </a:ln>
        </p:spPr>
        <p:txBody>
          <a:bodyPr lIns="65160" tIns="65160" rIns="65160" bIns="65160"/>
          <a:lstStyle/>
          <a:p>
            <a:pPr marL="677160" indent="-676800">
              <a:spcBef>
                <a:spcPts val="1001"/>
              </a:spcBef>
              <a:buFont typeface="Arial" panose="020B0604020202020204" pitchFamily="34" charset="0"/>
              <a:buChar char="•"/>
            </a:pPr>
            <a:r>
              <a:rPr lang="de-DE" sz="3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Schickt bitte das Formular mit der Kenntnisnahme des Leitfadens </a:t>
            </a:r>
            <a:r>
              <a:rPr lang="de-DE" sz="3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vor </a:t>
            </a:r>
            <a:r>
              <a:rPr lang="de-DE" sz="3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der Aktion an uns! </a:t>
            </a:r>
          </a:p>
          <a:p>
            <a:pPr marL="677160" indent="-676800">
              <a:spcBef>
                <a:spcPts val="1001"/>
              </a:spcBef>
              <a:buFont typeface="Arial" panose="020B0604020202020204" pitchFamily="34" charset="0"/>
              <a:buChar char="•"/>
            </a:pPr>
            <a:r>
              <a:rPr lang="de-DE" sz="3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Fordert dieses Formular auch von euren angemeldeten Gruppen</a:t>
            </a:r>
          </a:p>
          <a:p>
            <a:pPr marL="1591560" lvl="2" indent="-676800">
              <a:spcBef>
                <a:spcPts val="1001"/>
              </a:spcBef>
              <a:buFont typeface="Arial" panose="020B0604020202020204" pitchFamily="34" charset="0"/>
              <a:buChar char="•"/>
            </a:pPr>
            <a:r>
              <a:rPr lang="de-DE" sz="2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Evtl. ein gemeinsames Treffen für alle angemeldeten Gruppen anbieten, bei dem der Krisenkommunikationsplan besprochen wird</a:t>
            </a:r>
          </a:p>
        </p:txBody>
      </p:sp>
      <p:sp>
        <p:nvSpPr>
          <p:cNvPr id="94" name="TextShape 2"/>
          <p:cNvSpPr txBox="1"/>
          <p:nvPr/>
        </p:nvSpPr>
        <p:spPr>
          <a:xfrm>
            <a:off x="572760" y="697320"/>
            <a:ext cx="8669520" cy="805680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de-DE" sz="4000" b="1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Krisenkommunikation</a:t>
            </a:r>
          </a:p>
          <a:p>
            <a:pPr>
              <a:lnSpc>
                <a:spcPct val="100000"/>
              </a:lnSpc>
            </a:pPr>
            <a:r>
              <a:rPr lang="de-DE" sz="3600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Vorbereitungen</a:t>
            </a:r>
            <a:endParaRPr lang="de-DE" sz="4000" strike="noStrike" spc="-1" dirty="0" smtClean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  <a:ea typeface="Trebuchet MS"/>
            </a:endParaRPr>
          </a:p>
        </p:txBody>
      </p:sp>
      <p:sp>
        <p:nvSpPr>
          <p:cNvPr id="96" name="TextShape 4"/>
          <p:cNvSpPr txBox="1"/>
          <p:nvPr/>
        </p:nvSpPr>
        <p:spPr>
          <a:xfrm>
            <a:off x="661680" y="9288360"/>
            <a:ext cx="504000" cy="323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de-DE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-</a:t>
            </a:r>
            <a:fld id="{A34A1BC7-7869-4637-95BA-0386158E3EE9}" type="slidenum">
              <a:rPr lang="de-DE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1</a:t>
            </a:fld>
            <a:r>
              <a:rPr lang="de-DE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290579843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Shape 1"/>
          <p:cNvSpPr txBox="1"/>
          <p:nvPr/>
        </p:nvSpPr>
        <p:spPr>
          <a:xfrm>
            <a:off x="891792" y="2572544"/>
            <a:ext cx="10464480" cy="4176464"/>
          </a:xfrm>
          <a:prstGeom prst="rect">
            <a:avLst/>
          </a:prstGeom>
          <a:noFill/>
          <a:ln w="12600">
            <a:noFill/>
          </a:ln>
        </p:spPr>
        <p:txBody>
          <a:bodyPr lIns="65160" tIns="65160" rIns="65160" bIns="65160"/>
          <a:lstStyle/>
          <a:p>
            <a:pPr marL="677160" indent="-676800">
              <a:spcBef>
                <a:spcPts val="1001"/>
              </a:spcBef>
              <a:buFont typeface="Arial" panose="020B0604020202020204" pitchFamily="34" charset="0"/>
              <a:buChar char="•"/>
            </a:pPr>
            <a:r>
              <a:rPr lang="de-DE" sz="3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Wichtig ist, dass der Leitfaden bei allen bekannt und schon einmal (gemeinsam) durchgesprochen wurde.</a:t>
            </a:r>
          </a:p>
          <a:p>
            <a:pPr marL="677160" indent="-676800">
              <a:spcBef>
                <a:spcPts val="1001"/>
              </a:spcBef>
              <a:buFont typeface="Arial" panose="020B0604020202020204" pitchFamily="34" charset="0"/>
              <a:buChar char="•"/>
            </a:pPr>
            <a:r>
              <a:rPr lang="de-DE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Tragt eure Kontaktpersonen in </a:t>
            </a:r>
            <a:r>
              <a:rPr lang="de-DE" sz="3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ein</a:t>
            </a:r>
            <a:r>
              <a:rPr lang="de-DE" sz="3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 Formular</a:t>
            </a:r>
            <a:endParaRPr lang="de-DE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  <a:p>
            <a:pPr marL="677160" indent="-676800">
              <a:spcBef>
                <a:spcPts val="1001"/>
              </a:spcBef>
              <a:buFont typeface="Arial" panose="020B0604020202020204" pitchFamily="34" charset="0"/>
              <a:buChar char="•"/>
            </a:pPr>
            <a:r>
              <a:rPr lang="de-DE" sz="3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Lest euch den Leitfaden gut durch.</a:t>
            </a:r>
            <a:endParaRPr lang="de-DE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94" name="TextShape 2"/>
          <p:cNvSpPr txBox="1"/>
          <p:nvPr/>
        </p:nvSpPr>
        <p:spPr>
          <a:xfrm>
            <a:off x="572760" y="697320"/>
            <a:ext cx="8669520" cy="805680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de-DE" sz="4000" b="1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Krisenkommunikation</a:t>
            </a:r>
          </a:p>
          <a:p>
            <a:pPr>
              <a:lnSpc>
                <a:spcPct val="100000"/>
              </a:lnSpc>
            </a:pPr>
            <a:r>
              <a:rPr lang="de-DE" sz="3600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Vorbereitungen</a:t>
            </a:r>
            <a:endParaRPr lang="de-DE" sz="4000" strike="noStrike" spc="-1" dirty="0" smtClean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  <a:ea typeface="Trebuchet MS"/>
            </a:endParaRPr>
          </a:p>
        </p:txBody>
      </p:sp>
      <p:sp>
        <p:nvSpPr>
          <p:cNvPr id="96" name="TextShape 4"/>
          <p:cNvSpPr txBox="1"/>
          <p:nvPr/>
        </p:nvSpPr>
        <p:spPr>
          <a:xfrm>
            <a:off x="661680" y="9288360"/>
            <a:ext cx="504000" cy="323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de-DE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-</a:t>
            </a:r>
            <a:fld id="{A34A1BC7-7869-4637-95BA-0386158E3EE9}" type="slidenum">
              <a:rPr lang="de-DE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2</a:t>
            </a:fld>
            <a:r>
              <a:rPr lang="de-DE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167322747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Shape 1"/>
          <p:cNvSpPr txBox="1"/>
          <p:nvPr/>
        </p:nvSpPr>
        <p:spPr>
          <a:xfrm>
            <a:off x="913680" y="2860576"/>
            <a:ext cx="10464480" cy="4824536"/>
          </a:xfrm>
          <a:prstGeom prst="rect">
            <a:avLst/>
          </a:prstGeom>
          <a:noFill/>
          <a:ln w="12600">
            <a:noFill/>
          </a:ln>
        </p:spPr>
        <p:txBody>
          <a:bodyPr lIns="65160" tIns="65160" rIns="65160" bIns="65160"/>
          <a:lstStyle/>
          <a:p>
            <a:pPr marL="457560" indent="-457200">
              <a:spcBef>
                <a:spcPts val="1001"/>
              </a:spcBef>
              <a:buFont typeface="Arial" panose="020B0604020202020204" pitchFamily="34" charset="0"/>
              <a:buChar char="•"/>
            </a:pPr>
            <a:r>
              <a:rPr lang="de-DE" sz="3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Denkt euren Krisenstab in den Vorbereitungen mit</a:t>
            </a:r>
          </a:p>
          <a:p>
            <a:pPr marL="1134360" lvl="1" indent="-676800">
              <a:spcBef>
                <a:spcPts val="1001"/>
              </a:spcBef>
              <a:buFont typeface="Arial" panose="020B0604020202020204" pitchFamily="34" charset="0"/>
              <a:buChar char="•"/>
            </a:pPr>
            <a:r>
              <a:rPr lang="de-DE" sz="3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Wer ist dort vertreten?</a:t>
            </a:r>
          </a:p>
          <a:p>
            <a:pPr marL="1134360" lvl="1" indent="-676800">
              <a:spcBef>
                <a:spcPts val="1001"/>
              </a:spcBef>
              <a:buFont typeface="Arial" panose="020B0604020202020204" pitchFamily="34" charset="0"/>
              <a:buChar char="•"/>
            </a:pPr>
            <a:r>
              <a:rPr lang="de-DE" sz="3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Wer ist die entscheidende Person?</a:t>
            </a:r>
          </a:p>
          <a:p>
            <a:pPr marL="1134360" lvl="1" indent="-676800">
              <a:spcBef>
                <a:spcPts val="1001"/>
              </a:spcBef>
              <a:buFont typeface="Arial" panose="020B0604020202020204" pitchFamily="34" charset="0"/>
              <a:buChar char="•"/>
            </a:pPr>
            <a:r>
              <a:rPr lang="de-DE" sz="3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Wissen alle beteiligten Personen bescheid und sind mit dem Leitfaden vertraut?</a:t>
            </a:r>
          </a:p>
          <a:p>
            <a:pPr marL="1134360" lvl="1" indent="-676800">
              <a:spcBef>
                <a:spcPts val="1001"/>
              </a:spcBef>
              <a:buFont typeface="Arial" panose="020B0604020202020204" pitchFamily="34" charset="0"/>
              <a:buChar char="•"/>
            </a:pPr>
            <a:endParaRPr lang="de-DE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  <a:p>
            <a:pPr marL="457560" lvl="1">
              <a:spcBef>
                <a:spcPts val="1001"/>
              </a:spcBef>
            </a:pPr>
            <a:r>
              <a:rPr lang="de-DE" sz="3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sym typeface="Wingdings" panose="05000000000000000000" pitchFamily="2" charset="2"/>
              </a:rPr>
              <a:t> Liste mit den Mitgliedern und deren Kontaktdaten des Krisenstabs </a:t>
            </a:r>
            <a:r>
              <a:rPr lang="de-DE" sz="3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sym typeface="Wingdings" panose="05000000000000000000" pitchFamily="2" charset="2"/>
              </a:rPr>
              <a:t>erstellen</a:t>
            </a:r>
            <a:endParaRPr lang="de-DE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  <a:p>
            <a:pPr marL="677160" indent="-676800">
              <a:spcBef>
                <a:spcPts val="1001"/>
              </a:spcBef>
              <a:buFont typeface="Arial" panose="020B0604020202020204" pitchFamily="34" charset="0"/>
              <a:buChar char="•"/>
            </a:pPr>
            <a:endParaRPr lang="de-DE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  <a:p>
            <a:pPr marL="457560" lvl="1">
              <a:spcBef>
                <a:spcPts val="1001"/>
              </a:spcBef>
            </a:pPr>
            <a:endParaRPr lang="de-DE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94" name="TextShape 2"/>
          <p:cNvSpPr txBox="1"/>
          <p:nvPr/>
        </p:nvSpPr>
        <p:spPr>
          <a:xfrm>
            <a:off x="572760" y="697320"/>
            <a:ext cx="8669520" cy="805680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de-DE" sz="4000" b="1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Krisenkommunikation</a:t>
            </a:r>
          </a:p>
          <a:p>
            <a:pPr>
              <a:lnSpc>
                <a:spcPct val="100000"/>
              </a:lnSpc>
            </a:pPr>
            <a:r>
              <a:rPr lang="de-DE" sz="4000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Regionale Krise</a:t>
            </a:r>
            <a:endParaRPr lang="de-DE" sz="3600" strike="noStrike" spc="-1" dirty="0" smtClean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  <a:ea typeface="Trebuchet MS"/>
            </a:endParaRPr>
          </a:p>
        </p:txBody>
      </p:sp>
      <p:sp>
        <p:nvSpPr>
          <p:cNvPr id="96" name="TextShape 4"/>
          <p:cNvSpPr txBox="1"/>
          <p:nvPr/>
        </p:nvSpPr>
        <p:spPr>
          <a:xfrm>
            <a:off x="661680" y="9288360"/>
            <a:ext cx="504000" cy="323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de-DE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-</a:t>
            </a:r>
            <a:fld id="{A34A1BC7-7869-4637-95BA-0386158E3EE9}" type="slidenum">
              <a:rPr lang="de-DE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3</a:t>
            </a:fld>
            <a:r>
              <a:rPr lang="de-DE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375076792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eck 15"/>
          <p:cNvSpPr/>
          <p:nvPr/>
        </p:nvSpPr>
        <p:spPr>
          <a:xfrm>
            <a:off x="165695" y="7325072"/>
            <a:ext cx="6780283" cy="151216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4" name="TextShape 2"/>
          <p:cNvSpPr txBox="1"/>
          <p:nvPr/>
        </p:nvSpPr>
        <p:spPr>
          <a:xfrm>
            <a:off x="572760" y="697320"/>
            <a:ext cx="8669520" cy="805680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de-DE" sz="4000" b="1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Krisenkommunikation</a:t>
            </a:r>
          </a:p>
          <a:p>
            <a:pPr>
              <a:lnSpc>
                <a:spcPct val="100000"/>
              </a:lnSpc>
            </a:pPr>
            <a:r>
              <a:rPr lang="de-DE" sz="4000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Eine Krise tritt ein</a:t>
            </a:r>
            <a:endParaRPr lang="de-DE" sz="3600" strike="noStrike" spc="-1" dirty="0" smtClean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  <a:ea typeface="Trebuchet MS"/>
            </a:endParaRPr>
          </a:p>
        </p:txBody>
      </p:sp>
      <p:sp>
        <p:nvSpPr>
          <p:cNvPr id="96" name="TextShape 4"/>
          <p:cNvSpPr txBox="1"/>
          <p:nvPr/>
        </p:nvSpPr>
        <p:spPr>
          <a:xfrm>
            <a:off x="661680" y="9288360"/>
            <a:ext cx="504000" cy="323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de-DE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-</a:t>
            </a:r>
            <a:fld id="{A34A1BC7-7869-4637-95BA-0386158E3EE9}" type="slidenum">
              <a:rPr lang="de-DE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4</a:t>
            </a:fld>
            <a:r>
              <a:rPr lang="de-DE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-</a:t>
            </a:r>
          </a:p>
        </p:txBody>
      </p:sp>
      <p:sp>
        <p:nvSpPr>
          <p:cNvPr id="2" name="Ellipse 1"/>
          <p:cNvSpPr/>
          <p:nvPr/>
        </p:nvSpPr>
        <p:spPr>
          <a:xfrm>
            <a:off x="4126136" y="3580656"/>
            <a:ext cx="4536504" cy="22322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>
                <a:latin typeface="Trebuchet MS" panose="020B0603020202020204" pitchFamily="34" charset="0"/>
              </a:rPr>
              <a:t>Krisenstab</a:t>
            </a:r>
            <a:endParaRPr lang="de-DE" sz="2400" dirty="0">
              <a:latin typeface="Trebuchet MS" panose="020B0603020202020204" pitchFamily="34" charset="0"/>
            </a:endParaRPr>
          </a:p>
        </p:txBody>
      </p:sp>
      <p:sp>
        <p:nvSpPr>
          <p:cNvPr id="12" name="Pfeil nach unten 11"/>
          <p:cNvSpPr/>
          <p:nvPr/>
        </p:nvSpPr>
        <p:spPr>
          <a:xfrm rot="18136251">
            <a:off x="3659087" y="3377400"/>
            <a:ext cx="324035" cy="7905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Pfeil nach unten 16"/>
          <p:cNvSpPr/>
          <p:nvPr/>
        </p:nvSpPr>
        <p:spPr>
          <a:xfrm rot="16200000">
            <a:off x="3290248" y="4352065"/>
            <a:ext cx="324035" cy="7905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Pfeil nach unten 17"/>
          <p:cNvSpPr/>
          <p:nvPr/>
        </p:nvSpPr>
        <p:spPr>
          <a:xfrm rot="20904711">
            <a:off x="5278264" y="3118859"/>
            <a:ext cx="324035" cy="395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Pfeil nach unten 18"/>
          <p:cNvSpPr/>
          <p:nvPr/>
        </p:nvSpPr>
        <p:spPr>
          <a:xfrm rot="1585027">
            <a:off x="7061596" y="2961726"/>
            <a:ext cx="324035" cy="59579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Pfeil nach unten 19"/>
          <p:cNvSpPr/>
          <p:nvPr/>
        </p:nvSpPr>
        <p:spPr>
          <a:xfrm rot="3656469">
            <a:off x="8500622" y="3153755"/>
            <a:ext cx="324035" cy="7905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hteck 8"/>
          <p:cNvSpPr/>
          <p:nvPr/>
        </p:nvSpPr>
        <p:spPr>
          <a:xfrm>
            <a:off x="916137" y="4457932"/>
            <a:ext cx="1809702" cy="57880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latin typeface="Trebuchet MS" panose="020B0603020202020204" pitchFamily="34" charset="0"/>
              </a:rPr>
              <a:t>Sprecher*in</a:t>
            </a:r>
            <a:endParaRPr lang="de-DE" b="1" dirty="0">
              <a:latin typeface="Trebuchet MS" panose="020B0603020202020204" pitchFamily="34" charset="0"/>
            </a:endParaRPr>
          </a:p>
        </p:txBody>
      </p:sp>
      <p:sp>
        <p:nvSpPr>
          <p:cNvPr id="23" name="Rechteck 22"/>
          <p:cNvSpPr/>
          <p:nvPr/>
        </p:nvSpPr>
        <p:spPr>
          <a:xfrm>
            <a:off x="1219014" y="3259621"/>
            <a:ext cx="1809702" cy="57880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latin typeface="Trebuchet MS" panose="020B0603020202020204" pitchFamily="34" charset="0"/>
              </a:rPr>
              <a:t>ÖA-Mensch</a:t>
            </a:r>
            <a:endParaRPr lang="de-DE" b="1" dirty="0">
              <a:latin typeface="Trebuchet MS" panose="020B0603020202020204" pitchFamily="34" charset="0"/>
            </a:endParaRPr>
          </a:p>
        </p:txBody>
      </p:sp>
      <p:sp>
        <p:nvSpPr>
          <p:cNvPr id="24" name="Rechteck 23"/>
          <p:cNvSpPr/>
          <p:nvPr/>
        </p:nvSpPr>
        <p:spPr>
          <a:xfrm>
            <a:off x="4126136" y="2438502"/>
            <a:ext cx="1973947" cy="57880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latin typeface="Trebuchet MS" panose="020B0603020202020204" pitchFamily="34" charset="0"/>
              </a:rPr>
              <a:t>Zentrale Ansprechperson</a:t>
            </a:r>
          </a:p>
        </p:txBody>
      </p:sp>
      <p:sp>
        <p:nvSpPr>
          <p:cNvPr id="25" name="Rechteck 24"/>
          <p:cNvSpPr/>
          <p:nvPr/>
        </p:nvSpPr>
        <p:spPr>
          <a:xfrm>
            <a:off x="6411890" y="2426900"/>
            <a:ext cx="2939828" cy="38275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latin typeface="Trebuchet MS" panose="020B0603020202020204" pitchFamily="34" charset="0"/>
              </a:rPr>
              <a:t>Kooperationspartner*in</a:t>
            </a:r>
            <a:endParaRPr lang="de-DE" b="1" dirty="0">
              <a:latin typeface="Trebuchet MS" panose="020B0603020202020204" pitchFamily="34" charset="0"/>
            </a:endParaRPr>
          </a:p>
        </p:txBody>
      </p:sp>
      <p:sp>
        <p:nvSpPr>
          <p:cNvPr id="26" name="Rechteck 25"/>
          <p:cNvSpPr/>
          <p:nvPr/>
        </p:nvSpPr>
        <p:spPr>
          <a:xfrm>
            <a:off x="9213528" y="2936487"/>
            <a:ext cx="2271092" cy="76001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latin typeface="Trebuchet MS" panose="020B0603020202020204" pitchFamily="34" charset="0"/>
              </a:rPr>
              <a:t>Person aus kirchenamtlichen Strukturen</a:t>
            </a:r>
            <a:endParaRPr lang="de-DE" b="1" dirty="0">
              <a:latin typeface="Trebuchet MS" panose="020B0603020202020204" pitchFamily="34" charset="0"/>
            </a:endParaRPr>
          </a:p>
        </p:txBody>
      </p:sp>
      <p:sp>
        <p:nvSpPr>
          <p:cNvPr id="27" name="Pfeil nach unten 26"/>
          <p:cNvSpPr/>
          <p:nvPr/>
        </p:nvSpPr>
        <p:spPr>
          <a:xfrm rot="5400000">
            <a:off x="9202345" y="4352065"/>
            <a:ext cx="324035" cy="7905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hteck 27"/>
          <p:cNvSpPr/>
          <p:nvPr/>
        </p:nvSpPr>
        <p:spPr>
          <a:xfrm>
            <a:off x="10030792" y="4457932"/>
            <a:ext cx="1809702" cy="57880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latin typeface="Trebuchet MS" panose="020B0603020202020204" pitchFamily="34" charset="0"/>
              </a:rPr>
              <a:t>Expert*innen</a:t>
            </a:r>
          </a:p>
        </p:txBody>
      </p:sp>
      <p:sp>
        <p:nvSpPr>
          <p:cNvPr id="29" name="Ellipse 28"/>
          <p:cNvSpPr/>
          <p:nvPr/>
        </p:nvSpPr>
        <p:spPr>
          <a:xfrm>
            <a:off x="2372265" y="7901216"/>
            <a:ext cx="216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>
                <a:latin typeface="Trebuchet MS" panose="020B0603020202020204" pitchFamily="34" charset="0"/>
              </a:rPr>
              <a:t>BDKJ Bundesstelle</a:t>
            </a:r>
            <a:endParaRPr lang="de-DE" sz="1600" dirty="0">
              <a:latin typeface="Trebuchet MS" panose="020B0603020202020204" pitchFamily="34" charset="0"/>
            </a:endParaRPr>
          </a:p>
        </p:txBody>
      </p:sp>
      <p:sp>
        <p:nvSpPr>
          <p:cNvPr id="30" name="Ellipse 29"/>
          <p:cNvSpPr/>
          <p:nvPr/>
        </p:nvSpPr>
        <p:spPr>
          <a:xfrm>
            <a:off x="7888580" y="7181056"/>
            <a:ext cx="3184314" cy="144016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>
                <a:latin typeface="Trebuchet MS" panose="020B0603020202020204" pitchFamily="34" charset="0"/>
              </a:rPr>
              <a:t>Öffentlichkeit</a:t>
            </a:r>
            <a:endParaRPr lang="de-DE" sz="2400" dirty="0">
              <a:latin typeface="Trebuchet MS" panose="020B0603020202020204" pitchFamily="34" charset="0"/>
            </a:endParaRPr>
          </a:p>
        </p:txBody>
      </p:sp>
      <p:cxnSp>
        <p:nvCxnSpPr>
          <p:cNvPr id="15" name="Gerade Verbindung mit Pfeil 14"/>
          <p:cNvCxnSpPr/>
          <p:nvPr/>
        </p:nvCxnSpPr>
        <p:spPr>
          <a:xfrm flipH="1">
            <a:off x="3555836" y="5632884"/>
            <a:ext cx="1199266" cy="1548172"/>
          </a:xfrm>
          <a:prstGeom prst="straightConnector1">
            <a:avLst/>
          </a:prstGeom>
          <a:ln w="1016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/>
          <p:cNvCxnSpPr/>
          <p:nvPr/>
        </p:nvCxnSpPr>
        <p:spPr>
          <a:xfrm>
            <a:off x="8086576" y="5812904"/>
            <a:ext cx="962368" cy="1152128"/>
          </a:xfrm>
          <a:prstGeom prst="straightConnector1">
            <a:avLst/>
          </a:prstGeom>
          <a:ln w="1016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hteck 35"/>
          <p:cNvSpPr/>
          <p:nvPr/>
        </p:nvSpPr>
        <p:spPr>
          <a:xfrm>
            <a:off x="9041602" y="6208948"/>
            <a:ext cx="2420834" cy="61206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Informiert einheitlich durch Sprecher*in</a:t>
            </a:r>
            <a:endParaRPr lang="de-DE" dirty="0"/>
          </a:p>
        </p:txBody>
      </p:sp>
      <p:sp>
        <p:nvSpPr>
          <p:cNvPr id="33" name="Ellipse 32"/>
          <p:cNvSpPr/>
          <p:nvPr/>
        </p:nvSpPr>
        <p:spPr>
          <a:xfrm>
            <a:off x="182265" y="7901136"/>
            <a:ext cx="216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>
                <a:latin typeface="Trebuchet MS" panose="020B0603020202020204" pitchFamily="34" charset="0"/>
              </a:rPr>
              <a:t>BDKJ Landesstellen</a:t>
            </a:r>
          </a:p>
        </p:txBody>
      </p:sp>
      <p:sp>
        <p:nvSpPr>
          <p:cNvPr id="31" name="Rechteck 30"/>
          <p:cNvSpPr/>
          <p:nvPr/>
        </p:nvSpPr>
        <p:spPr>
          <a:xfrm>
            <a:off x="850827" y="5632884"/>
            <a:ext cx="2970277" cy="90269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Informieren sich über definierte Ansprechpersonen</a:t>
            </a:r>
            <a:endParaRPr lang="de-DE" dirty="0"/>
          </a:p>
        </p:txBody>
      </p:sp>
      <p:sp>
        <p:nvSpPr>
          <p:cNvPr id="39" name="Ellipse 38"/>
          <p:cNvSpPr/>
          <p:nvPr/>
        </p:nvSpPr>
        <p:spPr>
          <a:xfrm>
            <a:off x="4558697" y="7901216"/>
            <a:ext cx="216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>
                <a:latin typeface="Trebuchet MS" panose="020B0603020202020204" pitchFamily="34" charset="0"/>
              </a:rPr>
              <a:t>JV Bundesebene</a:t>
            </a:r>
            <a:endParaRPr lang="de-DE" sz="1600" dirty="0">
              <a:latin typeface="Trebuchet MS" panose="020B0603020202020204" pitchFamily="34" charset="0"/>
            </a:endParaRPr>
          </a:p>
        </p:txBody>
      </p:sp>
      <p:sp>
        <p:nvSpPr>
          <p:cNvPr id="42" name="Textfeld 41"/>
          <p:cNvSpPr txBox="1"/>
          <p:nvPr/>
        </p:nvSpPr>
        <p:spPr>
          <a:xfrm>
            <a:off x="1823632" y="7469088"/>
            <a:ext cx="3616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chemeClr val="bg1"/>
                </a:solidFill>
              </a:rPr>
              <a:t>Informieren sich untereinander</a:t>
            </a:r>
            <a:endParaRPr lang="de-D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894759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5736" y="628328"/>
            <a:ext cx="8669520" cy="80568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de-DE" sz="3200" b="1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Welche Krisen gibt es?</a:t>
            </a:r>
            <a:endParaRPr lang="de-DE" sz="3200" dirty="0"/>
          </a:p>
        </p:txBody>
      </p:sp>
      <p:sp>
        <p:nvSpPr>
          <p:cNvPr id="4" name="TextShape 1"/>
          <p:cNvSpPr txBox="1"/>
          <p:nvPr/>
        </p:nvSpPr>
        <p:spPr>
          <a:xfrm>
            <a:off x="913680" y="2860576"/>
            <a:ext cx="10464480" cy="4176464"/>
          </a:xfrm>
          <a:prstGeom prst="rect">
            <a:avLst/>
          </a:prstGeom>
          <a:noFill/>
          <a:ln w="12600">
            <a:noFill/>
          </a:ln>
        </p:spPr>
        <p:txBody>
          <a:bodyPr lIns="65160" tIns="65160" rIns="65160" bIns="65160"/>
          <a:lstStyle/>
          <a:p>
            <a:pPr marL="457560" indent="-457200">
              <a:spcBef>
                <a:spcPts val="1001"/>
              </a:spcBef>
              <a:buFont typeface="Arial" panose="020B0604020202020204" pitchFamily="34" charset="0"/>
              <a:buChar char="•"/>
            </a:pPr>
            <a:r>
              <a:rPr lang="de-DE" sz="3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Krise vor Ort</a:t>
            </a:r>
          </a:p>
          <a:p>
            <a:pPr marL="1371960" lvl="2" indent="-457200">
              <a:spcBef>
                <a:spcPts val="1001"/>
              </a:spcBef>
              <a:buFont typeface="Arial" panose="020B0604020202020204" pitchFamily="34" charset="0"/>
              <a:buChar char="•"/>
            </a:pPr>
            <a:r>
              <a:rPr lang="de-DE" sz="2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Ablauf regeln!</a:t>
            </a:r>
            <a:endParaRPr lang="de-DE" sz="24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  <a:p>
            <a:pPr marL="1829160" lvl="3" indent="-457200">
              <a:spcBef>
                <a:spcPts val="1001"/>
              </a:spcBef>
              <a:buFont typeface="Arial" panose="020B0604020202020204" pitchFamily="34" charset="0"/>
              <a:buChar char="•"/>
            </a:pPr>
            <a:r>
              <a:rPr lang="de-DE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Beispiel: Mehrere Kinder verletzten sich während der Errichtung eines Spielplatzes so schwer, dass sie ins Krankenhaus eingeliefert werden müssen. </a:t>
            </a:r>
          </a:p>
          <a:p>
            <a:pPr marL="457560" indent="-457200">
              <a:spcBef>
                <a:spcPts val="1001"/>
              </a:spcBef>
              <a:buFont typeface="Arial" panose="020B0604020202020204" pitchFamily="34" charset="0"/>
              <a:buChar char="•"/>
            </a:pPr>
            <a:r>
              <a:rPr lang="de-DE" sz="3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Krise durch ein externes Ereignis</a:t>
            </a:r>
          </a:p>
          <a:p>
            <a:pPr marL="1371960" lvl="2" indent="-457200">
              <a:spcBef>
                <a:spcPts val="1001"/>
              </a:spcBef>
              <a:buFont typeface="Arial" panose="020B0604020202020204" pitchFamily="34" charset="0"/>
              <a:buChar char="•"/>
            </a:pPr>
            <a:r>
              <a:rPr lang="de-DE" sz="2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Ablauf regeln!</a:t>
            </a:r>
            <a:endParaRPr lang="de-DE" sz="24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  <a:p>
            <a:pPr marL="1829160" lvl="3" indent="-457200">
              <a:spcBef>
                <a:spcPts val="1001"/>
              </a:spcBef>
              <a:buFont typeface="Arial" panose="020B0604020202020204" pitchFamily="34" charset="0"/>
              <a:buChar char="•"/>
            </a:pPr>
            <a:r>
              <a:rPr lang="de-D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Beispiel: BDKJ ist indirekt betroffen (Überdiözesane, kirchliche, politische, humanitäre Kriese)</a:t>
            </a:r>
            <a:endParaRPr lang="de-D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  <a:p>
            <a:pPr marL="677160" indent="-676800">
              <a:spcBef>
                <a:spcPts val="1001"/>
              </a:spcBef>
              <a:buFont typeface="Arial" panose="020B0604020202020204" pitchFamily="34" charset="0"/>
              <a:buChar char="•"/>
            </a:pPr>
            <a:endParaRPr lang="de-DE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  <a:p>
            <a:pPr marL="457560" lvl="1">
              <a:spcBef>
                <a:spcPts val="1001"/>
              </a:spcBef>
            </a:pPr>
            <a:endParaRPr lang="de-DE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7411315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Shape 1"/>
          <p:cNvSpPr txBox="1"/>
          <p:nvPr/>
        </p:nvSpPr>
        <p:spPr>
          <a:xfrm>
            <a:off x="913680" y="2860576"/>
            <a:ext cx="10464480" cy="4176464"/>
          </a:xfrm>
          <a:prstGeom prst="rect">
            <a:avLst/>
          </a:prstGeom>
          <a:noFill/>
          <a:ln w="12600">
            <a:noFill/>
          </a:ln>
        </p:spPr>
        <p:txBody>
          <a:bodyPr lIns="65160" tIns="65160" rIns="65160" bIns="65160"/>
          <a:lstStyle/>
          <a:p>
            <a:pPr marL="514710" indent="-514350">
              <a:spcBef>
                <a:spcPts val="1001"/>
              </a:spcBef>
              <a:buFont typeface="+mj-lt"/>
              <a:buAutoNum type="arabicPeriod"/>
            </a:pPr>
            <a:r>
              <a:rPr lang="de-DE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Ruhe bewahren</a:t>
            </a:r>
          </a:p>
          <a:p>
            <a:pPr marL="514710" indent="-514350">
              <a:spcBef>
                <a:spcPts val="1001"/>
              </a:spcBef>
              <a:buFont typeface="+mj-lt"/>
              <a:buAutoNum type="arabicPeriod"/>
            </a:pPr>
            <a:r>
              <a:rPr lang="de-DE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Situation erfassen und Fakten sammeln</a:t>
            </a:r>
          </a:p>
          <a:p>
            <a:pPr marL="514710" indent="-514350">
              <a:spcBef>
                <a:spcPts val="1001"/>
              </a:spcBef>
              <a:buFont typeface="+mj-lt"/>
              <a:buAutoNum type="arabicPeriod"/>
            </a:pPr>
            <a:r>
              <a:rPr lang="de-DE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Krisenstab einberufen</a:t>
            </a:r>
          </a:p>
          <a:p>
            <a:pPr marL="514710" indent="-514350">
              <a:spcBef>
                <a:spcPts val="1001"/>
              </a:spcBef>
              <a:buFont typeface="+mj-lt"/>
              <a:buAutoNum type="arabicPeriod"/>
            </a:pPr>
            <a:r>
              <a:rPr lang="de-DE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Sprecher*in bestimmen bzw. bestätigen</a:t>
            </a:r>
          </a:p>
          <a:p>
            <a:pPr marL="514710" indent="-514350">
              <a:spcBef>
                <a:spcPts val="1001"/>
              </a:spcBef>
              <a:buFont typeface="+mj-lt"/>
              <a:buAutoNum type="arabicPeriod"/>
            </a:pPr>
            <a:r>
              <a:rPr lang="de-DE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Sprachregelung treffen</a:t>
            </a:r>
          </a:p>
          <a:p>
            <a:pPr marL="514710" indent="-514350">
              <a:spcBef>
                <a:spcPts val="1001"/>
              </a:spcBef>
              <a:buFont typeface="+mj-lt"/>
              <a:buAutoNum type="arabicPeriod"/>
            </a:pPr>
            <a:r>
              <a:rPr lang="de-DE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Erste PM versenden</a:t>
            </a:r>
          </a:p>
          <a:p>
            <a:pPr marL="514710" indent="-514350">
              <a:spcBef>
                <a:spcPts val="1001"/>
              </a:spcBef>
              <a:buFont typeface="+mj-lt"/>
              <a:buAutoNum type="arabicPeriod"/>
            </a:pPr>
            <a:r>
              <a:rPr lang="de-DE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Webseite und </a:t>
            </a:r>
            <a:r>
              <a:rPr lang="de-DE" sz="20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Social</a:t>
            </a:r>
            <a:r>
              <a:rPr lang="de-DE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-Media aktualisieren</a:t>
            </a:r>
          </a:p>
          <a:p>
            <a:pPr marL="514710" indent="-514350">
              <a:spcBef>
                <a:spcPts val="1001"/>
              </a:spcBef>
              <a:buFont typeface="+mj-lt"/>
              <a:buAutoNum type="arabicPeriod"/>
            </a:pPr>
            <a:r>
              <a:rPr lang="de-DE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BDKJ Strukturen informieren</a:t>
            </a:r>
          </a:p>
          <a:p>
            <a:pPr marL="514710" indent="-514350">
              <a:spcBef>
                <a:spcPts val="1001"/>
              </a:spcBef>
              <a:buFont typeface="+mj-lt"/>
              <a:buAutoNum type="arabicPeriod"/>
            </a:pPr>
            <a:r>
              <a:rPr lang="de-DE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PK einberufen</a:t>
            </a:r>
          </a:p>
          <a:p>
            <a:pPr marL="514710" indent="-514350">
              <a:spcBef>
                <a:spcPts val="1001"/>
              </a:spcBef>
              <a:buFont typeface="+mj-lt"/>
              <a:buAutoNum type="arabicPeriod"/>
            </a:pPr>
            <a:r>
              <a:rPr lang="de-DE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Neue Fakten erfassen und analysieren</a:t>
            </a:r>
          </a:p>
          <a:p>
            <a:pPr marL="514710" indent="-514350">
              <a:spcBef>
                <a:spcPts val="1001"/>
              </a:spcBef>
              <a:buFont typeface="+mj-lt"/>
              <a:buAutoNum type="arabicPeriod"/>
            </a:pPr>
            <a:r>
              <a:rPr lang="de-DE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Expert*innen/Kooperationspartner*innen hinzuziehen</a:t>
            </a:r>
          </a:p>
          <a:p>
            <a:pPr marL="514710" indent="-514350">
              <a:spcBef>
                <a:spcPts val="1001"/>
              </a:spcBef>
              <a:buFont typeface="+mj-lt"/>
              <a:buAutoNum type="arabicPeriod"/>
            </a:pPr>
            <a:r>
              <a:rPr lang="de-DE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Erneute Krisensitzung</a:t>
            </a:r>
          </a:p>
          <a:p>
            <a:pPr marL="514710" indent="-514350">
              <a:spcBef>
                <a:spcPts val="1001"/>
              </a:spcBef>
              <a:buFont typeface="+mj-lt"/>
              <a:buAutoNum type="arabicPeriod"/>
            </a:pPr>
            <a:r>
              <a:rPr lang="de-DE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Erneute PM verschicken</a:t>
            </a:r>
          </a:p>
          <a:p>
            <a:pPr marL="514710" indent="-514350">
              <a:spcBef>
                <a:spcPts val="1001"/>
              </a:spcBef>
              <a:buFont typeface="+mj-lt"/>
              <a:buAutoNum type="arabicPeriod"/>
            </a:pPr>
            <a:r>
              <a:rPr lang="de-DE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(In den nächsten Tagen) Hintergrundgespräche durchführen</a:t>
            </a:r>
          </a:p>
          <a:p>
            <a:pPr marL="514710" indent="-514350">
              <a:spcBef>
                <a:spcPts val="1001"/>
              </a:spcBef>
              <a:buFont typeface="+mj-lt"/>
              <a:buAutoNum type="arabicPeriod"/>
            </a:pPr>
            <a:r>
              <a:rPr lang="de-DE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PM verschicken und </a:t>
            </a:r>
            <a:r>
              <a:rPr lang="de-DE" sz="20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Social</a:t>
            </a:r>
            <a:r>
              <a:rPr lang="de-DE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-Media aktualisieren</a:t>
            </a:r>
            <a:endParaRPr lang="de-DE" sz="20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  <a:p>
            <a:pPr marL="457560" lvl="1">
              <a:spcBef>
                <a:spcPts val="1001"/>
              </a:spcBef>
            </a:pPr>
            <a:endParaRPr lang="de-DE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94" name="TextShape 2"/>
          <p:cNvSpPr txBox="1"/>
          <p:nvPr/>
        </p:nvSpPr>
        <p:spPr>
          <a:xfrm>
            <a:off x="572760" y="697320"/>
            <a:ext cx="8669520" cy="805680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de-DE" sz="4000" b="1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Krisenkommunikation</a:t>
            </a:r>
          </a:p>
          <a:p>
            <a:pPr>
              <a:lnSpc>
                <a:spcPct val="100000"/>
              </a:lnSpc>
            </a:pPr>
            <a:r>
              <a:rPr lang="de-DE" sz="3600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Strategie (S. 19)</a:t>
            </a:r>
            <a:endParaRPr lang="de-DE" sz="3600" strike="noStrike" spc="-1" dirty="0" smtClean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  <a:ea typeface="Trebuchet MS"/>
            </a:endParaRPr>
          </a:p>
        </p:txBody>
      </p:sp>
      <p:sp>
        <p:nvSpPr>
          <p:cNvPr id="96" name="TextShape 4"/>
          <p:cNvSpPr txBox="1"/>
          <p:nvPr/>
        </p:nvSpPr>
        <p:spPr>
          <a:xfrm>
            <a:off x="661680" y="9288360"/>
            <a:ext cx="504000" cy="323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de-DE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-</a:t>
            </a:r>
            <a:fld id="{A34A1BC7-7869-4637-95BA-0386158E3EE9}" type="slidenum">
              <a:rPr lang="de-DE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6</a:t>
            </a:fld>
            <a:r>
              <a:rPr lang="de-DE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378966291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Shape 1"/>
          <p:cNvSpPr txBox="1"/>
          <p:nvPr/>
        </p:nvSpPr>
        <p:spPr>
          <a:xfrm>
            <a:off x="1965896" y="4444752"/>
            <a:ext cx="9081080" cy="1656184"/>
          </a:xfrm>
          <a:prstGeom prst="rect">
            <a:avLst/>
          </a:prstGeom>
          <a:noFill/>
          <a:ln w="12600">
            <a:solidFill>
              <a:schemeClr val="tx1"/>
            </a:solidFill>
          </a:ln>
        </p:spPr>
        <p:txBody>
          <a:bodyPr lIns="65160" tIns="65160" rIns="65160" bIns="65160"/>
          <a:lstStyle/>
          <a:p>
            <a:pPr marL="457560" lvl="1" algn="ctr">
              <a:spcBef>
                <a:spcPts val="1001"/>
              </a:spcBef>
            </a:pPr>
            <a:r>
              <a:rPr lang="de-DE" sz="4000" spc="-1" dirty="0" smtClean="0">
                <a:uFill>
                  <a:solidFill>
                    <a:srgbClr val="FFFFFF"/>
                  </a:solidFill>
                </a:uFill>
                <a:latin typeface="Trebuchet MS"/>
              </a:rPr>
              <a:t>Die zentrale Notfallnummer ist:</a:t>
            </a:r>
          </a:p>
          <a:p>
            <a:pPr marL="457560" lvl="1" algn="ctr">
              <a:spcBef>
                <a:spcPts val="1001"/>
              </a:spcBef>
            </a:pPr>
            <a:r>
              <a:rPr lang="de-DE" sz="4400" b="1" spc="-1" dirty="0" smtClean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0123-4567</a:t>
            </a:r>
            <a:endParaRPr lang="de-DE" sz="4400" b="1" spc="-1" dirty="0">
              <a:solidFill>
                <a:srgbClr val="FF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94" name="TextShape 2"/>
          <p:cNvSpPr txBox="1"/>
          <p:nvPr/>
        </p:nvSpPr>
        <p:spPr>
          <a:xfrm>
            <a:off x="572760" y="697320"/>
            <a:ext cx="8669520" cy="805680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de-DE" sz="4000" b="1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Krisenkommunikation</a:t>
            </a:r>
          </a:p>
          <a:p>
            <a:pPr>
              <a:lnSpc>
                <a:spcPct val="100000"/>
              </a:lnSpc>
            </a:pPr>
            <a:r>
              <a:rPr lang="de-DE" sz="3600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Notfallnummer</a:t>
            </a:r>
            <a:endParaRPr lang="de-DE" sz="3600" strike="noStrike" spc="-1" dirty="0" smtClean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  <a:ea typeface="Trebuchet MS"/>
            </a:endParaRPr>
          </a:p>
        </p:txBody>
      </p:sp>
      <p:sp>
        <p:nvSpPr>
          <p:cNvPr id="96" name="TextShape 4"/>
          <p:cNvSpPr txBox="1"/>
          <p:nvPr/>
        </p:nvSpPr>
        <p:spPr>
          <a:xfrm>
            <a:off x="661680" y="9288360"/>
            <a:ext cx="504000" cy="323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de-DE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-</a:t>
            </a:r>
            <a:fld id="{A34A1BC7-7869-4637-95BA-0386158E3EE9}" type="slidenum">
              <a:rPr lang="de-DE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7</a:t>
            </a:fld>
            <a:r>
              <a:rPr lang="de-DE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-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2974008" y="6460976"/>
            <a:ext cx="70567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 smtClean="0"/>
              <a:t>Infozettel mit </a:t>
            </a:r>
            <a:r>
              <a:rPr lang="de-DE" sz="3200" dirty="0" smtClean="0"/>
              <a:t>Nummer wird allen Verantwortlichen zur Verfügung gestellt!</a:t>
            </a:r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294819871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307</Words>
  <Application>Microsoft Office PowerPoint</Application>
  <PresentationFormat>Benutzerdefiniert</PresentationFormat>
  <Paragraphs>75</Paragraphs>
  <Slides>7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5" baseType="lpstr">
      <vt:lpstr>Arial</vt:lpstr>
      <vt:lpstr>Calibri</vt:lpstr>
      <vt:lpstr>DejaVu Sans</vt:lpstr>
      <vt:lpstr>StarSymbol</vt:lpstr>
      <vt:lpstr>Times New Roman</vt:lpstr>
      <vt:lpstr>Trebuchet MS</vt:lpstr>
      <vt:lpstr>Wingdings</vt:lpstr>
      <vt:lpstr>Office Theme</vt:lpstr>
      <vt:lpstr>PowerPoint-Präsentation</vt:lpstr>
      <vt:lpstr>PowerPoint-Präsentation</vt:lpstr>
      <vt:lpstr>PowerPoint-Präsentation</vt:lpstr>
      <vt:lpstr>PowerPoint-Präsentation</vt:lpstr>
      <vt:lpstr>Welche Krisen gibt es?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Zink, Jonas</dc:creator>
  <cp:lastModifiedBy>Dominik Zitzler</cp:lastModifiedBy>
  <cp:revision>83</cp:revision>
  <dcterms:modified xsi:type="dcterms:W3CDTF">2020-05-20T15:28:37Z</dcterms:modified>
  <dc:language>de-DE</dc:language>
</cp:coreProperties>
</file>