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9"/>
  </p:notesMasterIdLst>
  <p:sldIdLst>
    <p:sldId id="279" r:id="rId2"/>
    <p:sldId id="283" r:id="rId3"/>
    <p:sldId id="281" r:id="rId4"/>
    <p:sldId id="282" r:id="rId5"/>
    <p:sldId id="295" r:id="rId6"/>
    <p:sldId id="284" r:id="rId7"/>
    <p:sldId id="285" r:id="rId8"/>
  </p:sldIdLst>
  <p:sldSz cx="13004800" cy="97536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67" y="67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318E4-F6AA-4617-8510-E79F96352EDC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D7007-0E87-4200-B11A-6D03063F6E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70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D7007-0E87-4200-B11A-6D03063F6E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92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D7007-0E87-4200-B11A-6D03063F6E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92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D7007-0E87-4200-B11A-6D03063F6E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922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D7007-0E87-4200-B11A-6D03063F6EF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922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D7007-0E87-4200-B11A-6D03063F6E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922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D7007-0E87-4200-B11A-6D03063F6EF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92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1046448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347840" y="5937480"/>
            <a:ext cx="1046448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710040" y="325116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710040" y="593748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1347840" y="593748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336924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885920" y="3251160"/>
            <a:ext cx="336924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424000" y="3251160"/>
            <a:ext cx="336924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424000" y="5937480"/>
            <a:ext cx="336924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885920" y="5937480"/>
            <a:ext cx="336924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1347840" y="5937480"/>
            <a:ext cx="336924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1347840" y="3251160"/>
            <a:ext cx="10464480" cy="514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10464480" cy="514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5106600" cy="514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710040" y="3251160"/>
            <a:ext cx="5106600" cy="514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41800" y="214560"/>
            <a:ext cx="8669520" cy="3736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47840" y="593748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710040" y="3251160"/>
            <a:ext cx="5106600" cy="514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5106600" cy="514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710040" y="325116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710040" y="593748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710040" y="3251160"/>
            <a:ext cx="510660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347840" y="5937480"/>
            <a:ext cx="10464480" cy="2453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d"/>
          <p:cNvPicPr/>
          <p:nvPr/>
        </p:nvPicPr>
        <p:blipFill>
          <a:blip r:embed="rId14"/>
          <a:stretch/>
        </p:blipFill>
        <p:spPr>
          <a:xfrm>
            <a:off x="-84240" y="-2520"/>
            <a:ext cx="13096080" cy="2676600"/>
          </a:xfrm>
          <a:prstGeom prst="rect">
            <a:avLst/>
          </a:prstGeom>
          <a:ln w="12600">
            <a:noFill/>
          </a:ln>
        </p:spPr>
      </p:pic>
      <p:pic>
        <p:nvPicPr>
          <p:cNvPr id="44" name="Bild"/>
          <p:cNvPicPr/>
          <p:nvPr/>
        </p:nvPicPr>
        <p:blipFill>
          <a:blip r:embed="rId15"/>
          <a:stretch/>
        </p:blipFill>
        <p:spPr>
          <a:xfrm>
            <a:off x="10082880" y="7732800"/>
            <a:ext cx="2922480" cy="2012760"/>
          </a:xfrm>
          <a:prstGeom prst="rect">
            <a:avLst/>
          </a:prstGeom>
          <a:ln w="12600"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sldNum"/>
          </p:nvPr>
        </p:nvSpPr>
        <p:spPr>
          <a:xfrm>
            <a:off x="1141200" y="9291240"/>
            <a:ext cx="217800" cy="27252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347840" y="3251160"/>
            <a:ext cx="10464480" cy="5142960"/>
          </a:xfrm>
          <a:prstGeom prst="rect">
            <a:avLst/>
          </a:prstGeom>
        </p:spPr>
        <p:txBody>
          <a:bodyPr lIns="65160" tIns="65160" rIns="65160" bIns="65160"/>
          <a:lstStyle/>
          <a:p>
            <a:pPr marL="402120" indent="-4017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de-DE" sz="4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Textebene 1</a:t>
            </a:r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974160" lvl="1" indent="-685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de-DE" sz="4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Textebene 2</a:t>
            </a:r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269360" lvl="2" indent="-685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de-DE" sz="4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Textebene 3</a:t>
            </a:r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586880" lvl="3" indent="-7070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de-DE" sz="4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Textebene 4</a:t>
            </a:r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888200" lvl="4" indent="-7034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de-DE" sz="4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Textebene 5</a:t>
            </a:r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541800" y="214560"/>
            <a:ext cx="8669520" cy="8056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Titeltext</a:t>
            </a:r>
            <a:endParaRPr lang="de-DE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91792" y="2572544"/>
            <a:ext cx="10464480" cy="4176464"/>
          </a:xfrm>
          <a:prstGeom prst="rect">
            <a:avLst/>
          </a:prstGeom>
          <a:noFill/>
          <a:ln w="12600">
            <a:noFill/>
          </a:ln>
        </p:spPr>
        <p:txBody>
          <a:bodyPr lIns="65160" tIns="65160" rIns="65160" bIns="65160"/>
          <a:lstStyle/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Schickt bitte das Formular mit der Kenntnisnahme des Leitfadens </a:t>
            </a: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vor </a:t>
            </a: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der Aktion an uns! </a:t>
            </a:r>
          </a:p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Fordert dieses Formular auch von euren angemeldeten Gruppen</a:t>
            </a:r>
          </a:p>
          <a:p>
            <a:pPr marL="1591560" lvl="2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Evtl. ein gemeinsames Treffen für alle angemeldeten Gruppen anbieten, bei dem der Krisenkommunikationsplan besprochen wird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572760" y="697320"/>
            <a:ext cx="8669520" cy="805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Krisenkommunikation</a:t>
            </a:r>
          </a:p>
          <a:p>
            <a:pPr>
              <a:lnSpc>
                <a:spcPct val="100000"/>
              </a:lnSpc>
            </a:pPr>
            <a:r>
              <a:rPr lang="de-DE" sz="3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Vorbereitungen</a:t>
            </a:r>
            <a:endParaRPr lang="de-DE" sz="400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  <a:ea typeface="Trebuchet MS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680" y="9288360"/>
            <a:ext cx="50400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  <a:fld id="{A34A1BC7-7869-4637-95BA-0386158E3EE9}" type="slidenum"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1</a:t>
            </a:fld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057984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91792" y="2572544"/>
            <a:ext cx="10464480" cy="4176464"/>
          </a:xfrm>
          <a:prstGeom prst="rect">
            <a:avLst/>
          </a:prstGeom>
          <a:noFill/>
          <a:ln w="12600">
            <a:noFill/>
          </a:ln>
        </p:spPr>
        <p:txBody>
          <a:bodyPr lIns="65160" tIns="65160" rIns="65160" bIns="65160"/>
          <a:lstStyle/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Wichtig ist, dass der Leitfaden bei allen bekannt und schon einmal (gemeinsam) durchgesprochen wurde.</a:t>
            </a:r>
          </a:p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Tragt eure Kontaktpersonen in </a:t>
            </a: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ein</a:t>
            </a: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Formular</a:t>
            </a: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Lest euch den Leitfaden gut durch.</a:t>
            </a: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72760" y="697320"/>
            <a:ext cx="8669520" cy="805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Krisenkommunikation</a:t>
            </a:r>
          </a:p>
          <a:p>
            <a:pPr>
              <a:lnSpc>
                <a:spcPct val="100000"/>
              </a:lnSpc>
            </a:pPr>
            <a:r>
              <a:rPr lang="de-DE" sz="3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Vorbereitungen</a:t>
            </a:r>
            <a:endParaRPr lang="de-DE" sz="400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  <a:ea typeface="Trebuchet MS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680" y="9288360"/>
            <a:ext cx="50400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  <a:fld id="{A34A1BC7-7869-4637-95BA-0386158E3EE9}" type="slidenum"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</a:t>
            </a:fld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732274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13680" y="2860576"/>
            <a:ext cx="10464480" cy="4824536"/>
          </a:xfrm>
          <a:prstGeom prst="rect">
            <a:avLst/>
          </a:prstGeom>
          <a:noFill/>
          <a:ln w="12600">
            <a:noFill/>
          </a:ln>
        </p:spPr>
        <p:txBody>
          <a:bodyPr lIns="65160" tIns="65160" rIns="65160" bIns="65160"/>
          <a:lstStyle/>
          <a:p>
            <a:pPr marL="457560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Denkt euren Krisenstab in den Vorbereitungen mit</a:t>
            </a:r>
          </a:p>
          <a:p>
            <a:pPr marL="1134360" lvl="1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Wer ist dort vertreten?</a:t>
            </a:r>
          </a:p>
          <a:p>
            <a:pPr marL="1134360" lvl="1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Wer ist die entscheidende Person?</a:t>
            </a:r>
          </a:p>
          <a:p>
            <a:pPr marL="1134360" lvl="1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Wissen alle beteiligten Personen bescheid und sind mit dem Leitfaden vertraut?</a:t>
            </a:r>
          </a:p>
          <a:p>
            <a:pPr marL="1134360" lvl="1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560" lvl="1">
              <a:spcBef>
                <a:spcPts val="1001"/>
              </a:spcBef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sym typeface="Wingdings" panose="05000000000000000000" pitchFamily="2" charset="2"/>
              </a:rPr>
              <a:t> Liste mit den Mitgliedern und deren Kontaktdaten des Krisenstabs </a:t>
            </a: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sym typeface="Wingdings" panose="05000000000000000000" pitchFamily="2" charset="2"/>
              </a:rPr>
              <a:t>erstellen</a:t>
            </a: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560" lvl="1">
              <a:spcBef>
                <a:spcPts val="1001"/>
              </a:spcBef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72760" y="697320"/>
            <a:ext cx="8669520" cy="805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Krisenkommunikation</a:t>
            </a:r>
          </a:p>
          <a:p>
            <a:pPr>
              <a:lnSpc>
                <a:spcPct val="100000"/>
              </a:lnSpc>
            </a:pPr>
            <a:r>
              <a:rPr lang="de-DE" sz="40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Regionale Krise</a:t>
            </a:r>
            <a:endParaRPr lang="de-DE" sz="360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  <a:ea typeface="Trebuchet MS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680" y="9288360"/>
            <a:ext cx="50400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  <a:fld id="{A34A1BC7-7869-4637-95BA-0386158E3EE9}" type="slidenum"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3</a:t>
            </a:fld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507679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65695" y="7325072"/>
            <a:ext cx="6780283" cy="15121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Shape 2"/>
          <p:cNvSpPr txBox="1"/>
          <p:nvPr/>
        </p:nvSpPr>
        <p:spPr>
          <a:xfrm>
            <a:off x="572760" y="697320"/>
            <a:ext cx="8669520" cy="805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Krisenkommunikation</a:t>
            </a:r>
          </a:p>
          <a:p>
            <a:pPr>
              <a:lnSpc>
                <a:spcPct val="100000"/>
              </a:lnSpc>
            </a:pPr>
            <a:r>
              <a:rPr lang="de-DE" sz="40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Eine Krise tritt ein</a:t>
            </a:r>
            <a:endParaRPr lang="de-DE" sz="360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  <a:ea typeface="Trebuchet MS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680" y="9288360"/>
            <a:ext cx="50400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  <a:fld id="{A34A1BC7-7869-4637-95BA-0386158E3EE9}" type="slidenum"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</a:t>
            </a:fld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</a:p>
        </p:txBody>
      </p:sp>
      <p:sp>
        <p:nvSpPr>
          <p:cNvPr id="2" name="Ellipse 1"/>
          <p:cNvSpPr/>
          <p:nvPr/>
        </p:nvSpPr>
        <p:spPr>
          <a:xfrm>
            <a:off x="4126136" y="3580656"/>
            <a:ext cx="4536504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Trebuchet MS" panose="020B0603020202020204" pitchFamily="34" charset="0"/>
              </a:rPr>
              <a:t>Krisenstab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12" name="Pfeil nach unten 11"/>
          <p:cNvSpPr/>
          <p:nvPr/>
        </p:nvSpPr>
        <p:spPr>
          <a:xfrm rot="18136251">
            <a:off x="3659087" y="3377400"/>
            <a:ext cx="324035" cy="790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unten 16"/>
          <p:cNvSpPr/>
          <p:nvPr/>
        </p:nvSpPr>
        <p:spPr>
          <a:xfrm rot="16200000">
            <a:off x="3290248" y="4352065"/>
            <a:ext cx="324035" cy="790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 rot="20904711">
            <a:off x="5278264" y="3118859"/>
            <a:ext cx="324035" cy="395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unten 18"/>
          <p:cNvSpPr/>
          <p:nvPr/>
        </p:nvSpPr>
        <p:spPr>
          <a:xfrm rot="1585027">
            <a:off x="7061596" y="2961726"/>
            <a:ext cx="324035" cy="595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 rot="3656469">
            <a:off x="8500622" y="3153755"/>
            <a:ext cx="324035" cy="790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916137" y="4457932"/>
            <a:ext cx="1809702" cy="5788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Trebuchet MS" panose="020B0603020202020204" pitchFamily="34" charset="0"/>
              </a:rPr>
              <a:t>Sprecher*in</a:t>
            </a:r>
            <a:endParaRPr lang="de-DE" b="1" dirty="0">
              <a:latin typeface="Trebuchet MS" panose="020B0603020202020204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219014" y="3259621"/>
            <a:ext cx="1809702" cy="5788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Trebuchet MS" panose="020B0603020202020204" pitchFamily="34" charset="0"/>
              </a:rPr>
              <a:t>ÖA-Mensch</a:t>
            </a:r>
            <a:endParaRPr lang="de-DE" b="1" dirty="0">
              <a:latin typeface="Trebuchet MS" panose="020B0603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4126136" y="2438502"/>
            <a:ext cx="1973947" cy="5788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Trebuchet MS" panose="020B0603020202020204" pitchFamily="34" charset="0"/>
              </a:rPr>
              <a:t>Zentrale Ansprechperson</a:t>
            </a:r>
          </a:p>
        </p:txBody>
      </p:sp>
      <p:sp>
        <p:nvSpPr>
          <p:cNvPr id="25" name="Rechteck 24"/>
          <p:cNvSpPr/>
          <p:nvPr/>
        </p:nvSpPr>
        <p:spPr>
          <a:xfrm>
            <a:off x="6411890" y="2426900"/>
            <a:ext cx="2939828" cy="3827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Trebuchet MS" panose="020B0603020202020204" pitchFamily="34" charset="0"/>
              </a:rPr>
              <a:t>Kooperationspartner*in</a:t>
            </a:r>
            <a:endParaRPr lang="de-DE" b="1" dirty="0">
              <a:latin typeface="Trebuchet MS" panose="020B0603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9213528" y="2936487"/>
            <a:ext cx="2271092" cy="7600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Trebuchet MS" panose="020B0603020202020204" pitchFamily="34" charset="0"/>
              </a:rPr>
              <a:t>Person aus kirchenamtlichen Strukturen</a:t>
            </a:r>
            <a:endParaRPr lang="de-DE" b="1" dirty="0">
              <a:latin typeface="Trebuchet MS" panose="020B0603020202020204" pitchFamily="34" charset="0"/>
            </a:endParaRPr>
          </a:p>
        </p:txBody>
      </p:sp>
      <p:sp>
        <p:nvSpPr>
          <p:cNvPr id="27" name="Pfeil nach unten 26"/>
          <p:cNvSpPr/>
          <p:nvPr/>
        </p:nvSpPr>
        <p:spPr>
          <a:xfrm rot="5400000">
            <a:off x="9202345" y="4352065"/>
            <a:ext cx="324035" cy="790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10030792" y="4457932"/>
            <a:ext cx="1809702" cy="5788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Trebuchet MS" panose="020B0603020202020204" pitchFamily="34" charset="0"/>
              </a:rPr>
              <a:t>Expert*innen</a:t>
            </a:r>
          </a:p>
        </p:txBody>
      </p:sp>
      <p:sp>
        <p:nvSpPr>
          <p:cNvPr id="29" name="Ellipse 28"/>
          <p:cNvSpPr/>
          <p:nvPr/>
        </p:nvSpPr>
        <p:spPr>
          <a:xfrm>
            <a:off x="2372265" y="7901216"/>
            <a:ext cx="216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Trebuchet MS" panose="020B0603020202020204" pitchFamily="34" charset="0"/>
              </a:rPr>
              <a:t>BDKJ Bundesstelle</a:t>
            </a:r>
            <a:endParaRPr lang="de-DE" sz="1600" dirty="0">
              <a:latin typeface="Trebuchet MS" panose="020B0603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7888580" y="7181056"/>
            <a:ext cx="3184314" cy="14401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Trebuchet MS" panose="020B0603020202020204" pitchFamily="34" charset="0"/>
              </a:rPr>
              <a:t>Öffentlichkeit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3555836" y="5632884"/>
            <a:ext cx="1199266" cy="1548172"/>
          </a:xfrm>
          <a:prstGeom prst="straightConnector1">
            <a:avLst/>
          </a:prstGeom>
          <a:ln w="1016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8086576" y="5812904"/>
            <a:ext cx="962368" cy="1152128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9041602" y="6208948"/>
            <a:ext cx="2420834" cy="6120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Informiert einheitlich durch Sprecher*in</a:t>
            </a:r>
            <a:endParaRPr lang="de-DE" dirty="0"/>
          </a:p>
        </p:txBody>
      </p:sp>
      <p:sp>
        <p:nvSpPr>
          <p:cNvPr id="33" name="Ellipse 32"/>
          <p:cNvSpPr/>
          <p:nvPr/>
        </p:nvSpPr>
        <p:spPr>
          <a:xfrm>
            <a:off x="182265" y="7901136"/>
            <a:ext cx="216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Trebuchet MS" panose="020B0603020202020204" pitchFamily="34" charset="0"/>
              </a:rPr>
              <a:t>BDKJ Landesstellen</a:t>
            </a:r>
          </a:p>
        </p:txBody>
      </p:sp>
      <p:sp>
        <p:nvSpPr>
          <p:cNvPr id="31" name="Rechteck 30"/>
          <p:cNvSpPr/>
          <p:nvPr/>
        </p:nvSpPr>
        <p:spPr>
          <a:xfrm>
            <a:off x="850827" y="5632884"/>
            <a:ext cx="2970277" cy="9026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Informieren sich über definierte Ansprechpersonen</a:t>
            </a:r>
            <a:endParaRPr lang="de-DE" dirty="0"/>
          </a:p>
        </p:txBody>
      </p:sp>
      <p:sp>
        <p:nvSpPr>
          <p:cNvPr id="39" name="Ellipse 38"/>
          <p:cNvSpPr/>
          <p:nvPr/>
        </p:nvSpPr>
        <p:spPr>
          <a:xfrm>
            <a:off x="4558697" y="7901216"/>
            <a:ext cx="216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Trebuchet MS" panose="020B0603020202020204" pitchFamily="34" charset="0"/>
              </a:rPr>
              <a:t>JV Bundesebene</a:t>
            </a:r>
            <a:endParaRPr lang="de-DE" sz="1600" dirty="0">
              <a:latin typeface="Trebuchet MS" panose="020B0603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1823632" y="7469088"/>
            <a:ext cx="361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Informieren sich untereinander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475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736" y="628328"/>
            <a:ext cx="8669520" cy="805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32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Welche Krisen gibt es?</a:t>
            </a:r>
            <a:endParaRPr lang="de-DE" sz="3200" dirty="0"/>
          </a:p>
        </p:txBody>
      </p:sp>
      <p:sp>
        <p:nvSpPr>
          <p:cNvPr id="4" name="TextShape 1"/>
          <p:cNvSpPr txBox="1"/>
          <p:nvPr/>
        </p:nvSpPr>
        <p:spPr>
          <a:xfrm>
            <a:off x="913680" y="2860576"/>
            <a:ext cx="10464480" cy="4176464"/>
          </a:xfrm>
          <a:prstGeom prst="rect">
            <a:avLst/>
          </a:prstGeom>
          <a:noFill/>
          <a:ln w="12600">
            <a:noFill/>
          </a:ln>
        </p:spPr>
        <p:txBody>
          <a:bodyPr lIns="65160" tIns="65160" rIns="65160" bIns="65160"/>
          <a:lstStyle/>
          <a:p>
            <a:pPr marL="457560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Krise vor Ort</a:t>
            </a:r>
          </a:p>
          <a:p>
            <a:pPr marL="1371960" lvl="2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Ablauf regeln!</a:t>
            </a:r>
            <a:endParaRPr lang="de-DE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829160" lvl="3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Beispiel: Mehrere Kinder verletzten sich während der Errichtung eines Spielplatzes so schwer, dass sie ins Krankenhaus eingeliefert werden müssen. </a:t>
            </a:r>
          </a:p>
          <a:p>
            <a:pPr marL="457560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Krise durch ein externes Ereignis</a:t>
            </a:r>
          </a:p>
          <a:p>
            <a:pPr marL="1371960" lvl="2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Ablauf regeln!</a:t>
            </a:r>
            <a:endParaRPr lang="de-DE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829160" lvl="3" indent="-4572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Beispiel: BDKJ ist indirekt betroffen (Überdiözesane, kirchliche, politische, humanitäre Kriese)</a:t>
            </a:r>
            <a:endParaRPr lang="de-D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677160" indent="-676800">
              <a:spcBef>
                <a:spcPts val="1001"/>
              </a:spcBef>
              <a:buFont typeface="Arial" panose="020B0604020202020204" pitchFamily="34" charset="0"/>
              <a:buChar char="•"/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560" lvl="1">
              <a:spcBef>
                <a:spcPts val="1001"/>
              </a:spcBef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4113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13680" y="2860576"/>
            <a:ext cx="10464480" cy="4176464"/>
          </a:xfrm>
          <a:prstGeom prst="rect">
            <a:avLst/>
          </a:prstGeom>
          <a:noFill/>
          <a:ln w="12600">
            <a:noFill/>
          </a:ln>
        </p:spPr>
        <p:txBody>
          <a:bodyPr lIns="65160" tIns="65160" rIns="65160" bIns="65160"/>
          <a:lstStyle/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Ruhe bewahren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Situation erfassen und Fakten sammeln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Krisenstab einberufen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Sprecher*in bestimmen bzw. bestätigen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Sprachregelung treffen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Erste PM versenden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Webseite und </a:t>
            </a:r>
            <a:r>
              <a:rPr lang="de-DE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Social</a:t>
            </a: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-Media aktualisieren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BDKJ Strukturen informieren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PK einberufen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Neue Fakten erfassen und analysieren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Expert*innen/Kooperationspartner*innen hinzuziehen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Erneute Krisensitzung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Erneute PM verschicken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(In den nächsten Tagen) Hintergrundgespräche durchführen</a:t>
            </a:r>
          </a:p>
          <a:p>
            <a:pPr marL="514710" indent="-514350">
              <a:spcBef>
                <a:spcPts val="1001"/>
              </a:spcBef>
              <a:buFont typeface="+mj-lt"/>
              <a:buAutoNum type="arabicPeriod"/>
            </a:pP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PM verschicken und </a:t>
            </a:r>
            <a:r>
              <a:rPr lang="de-DE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Social</a:t>
            </a:r>
            <a:r>
              <a:rPr lang="de-DE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-Media aktualisieren</a:t>
            </a:r>
            <a:endParaRPr lang="de-DE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560" lvl="1">
              <a:spcBef>
                <a:spcPts val="1001"/>
              </a:spcBef>
            </a:pPr>
            <a:endParaRPr lang="de-D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72760" y="697320"/>
            <a:ext cx="8669520" cy="805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Krisenkommunikation</a:t>
            </a:r>
          </a:p>
          <a:p>
            <a:pPr>
              <a:lnSpc>
                <a:spcPct val="100000"/>
              </a:lnSpc>
            </a:pPr>
            <a:r>
              <a:rPr lang="de-DE" sz="3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Strategie (S. 19)</a:t>
            </a:r>
            <a:endParaRPr lang="de-DE" sz="360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  <a:ea typeface="Trebuchet MS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680" y="9288360"/>
            <a:ext cx="50400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  <a:fld id="{A34A1BC7-7869-4637-95BA-0386158E3EE9}" type="slidenum"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6</a:t>
            </a:fld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896629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965896" y="4444752"/>
            <a:ext cx="9081080" cy="1656184"/>
          </a:xfrm>
          <a:prstGeom prst="rect">
            <a:avLst/>
          </a:prstGeom>
          <a:noFill/>
          <a:ln w="12600">
            <a:solidFill>
              <a:schemeClr val="tx1"/>
            </a:solidFill>
          </a:ln>
        </p:spPr>
        <p:txBody>
          <a:bodyPr lIns="65160" tIns="65160" rIns="65160" bIns="65160"/>
          <a:lstStyle/>
          <a:p>
            <a:pPr marL="457560" lvl="1" algn="ctr">
              <a:spcBef>
                <a:spcPts val="1001"/>
              </a:spcBef>
            </a:pPr>
            <a:r>
              <a:rPr lang="de-DE" sz="4000" spc="-1" dirty="0" smtClean="0">
                <a:uFill>
                  <a:solidFill>
                    <a:srgbClr val="FFFFFF"/>
                  </a:solidFill>
                </a:uFill>
                <a:latin typeface="Trebuchet MS"/>
              </a:rPr>
              <a:t>Die zentrale Notfallnummer ist:</a:t>
            </a:r>
          </a:p>
          <a:p>
            <a:pPr marL="457560" lvl="1" algn="ctr">
              <a:spcBef>
                <a:spcPts val="1001"/>
              </a:spcBef>
            </a:pPr>
            <a:r>
              <a:rPr lang="de-DE" sz="4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0123-4567</a:t>
            </a:r>
            <a:endParaRPr lang="de-DE" sz="44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72760" y="697320"/>
            <a:ext cx="8669520" cy="805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40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Krisenkommunikation</a:t>
            </a:r>
          </a:p>
          <a:p>
            <a:pPr>
              <a:lnSpc>
                <a:spcPct val="100000"/>
              </a:lnSpc>
            </a:pPr>
            <a:r>
              <a:rPr lang="de-DE" sz="3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Notfallnummer</a:t>
            </a:r>
            <a:endParaRPr lang="de-DE" sz="360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  <a:ea typeface="Trebuchet MS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61680" y="9288360"/>
            <a:ext cx="50400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  <a:fld id="{A34A1BC7-7869-4637-95BA-0386158E3EE9}" type="slidenum"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</a:t>
            </a:fld>
            <a:r>
              <a:rPr lang="de-DE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-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974008" y="6460976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Infozettel mit </a:t>
            </a:r>
            <a:r>
              <a:rPr lang="de-DE" sz="3200" dirty="0" smtClean="0"/>
              <a:t>Nummer wird allen Verantwortlichen zur Verfügung gestellt!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481987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Benutzerdefiniert</PresentationFormat>
  <Paragraphs>75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Calibri</vt:lpstr>
      <vt:lpstr>DejaVu Sans</vt:lpstr>
      <vt:lpstr>StarSymbol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Welche Krisen gibt es?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Zink, Jonas</dc:creator>
  <cp:lastModifiedBy>Dominik Zitzler</cp:lastModifiedBy>
  <cp:revision>83</cp:revision>
  <dcterms:modified xsi:type="dcterms:W3CDTF">2020-05-20T15:28:37Z</dcterms:modified>
  <dc:language>de-DE</dc:language>
</cp:coreProperties>
</file>